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6"/>
  </p:notesMasterIdLst>
  <p:sldIdLst>
    <p:sldId id="372" r:id="rId2"/>
    <p:sldId id="256" r:id="rId3"/>
    <p:sldId id="258" r:id="rId4"/>
    <p:sldId id="373" r:id="rId5"/>
    <p:sldId id="381" r:id="rId6"/>
    <p:sldId id="371" r:id="rId7"/>
    <p:sldId id="382" r:id="rId8"/>
    <p:sldId id="383" r:id="rId9"/>
    <p:sldId id="384" r:id="rId10"/>
    <p:sldId id="387" r:id="rId11"/>
    <p:sldId id="386" r:id="rId12"/>
    <p:sldId id="389" r:id="rId13"/>
    <p:sldId id="375" r:id="rId14"/>
    <p:sldId id="3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p:scale>
          <a:sx n="75" d="100"/>
          <a:sy n="75" d="100"/>
        </p:scale>
        <p:origin x="1128" y="576"/>
      </p:cViewPr>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E146E-1263-48DE-A502-D6A62E052FEF}" type="datetimeFigureOut">
              <a:rPr lang="en-US" smtClean="0"/>
              <a:t>10/2/2018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CACB3-B15C-49B4-AC4F-66984E2C1037}" type="slidenum">
              <a:rPr lang="en-US" smtClean="0"/>
              <a:t>‹#›</a:t>
            </a:fld>
            <a:endParaRPr lang="en-US" dirty="0"/>
          </a:p>
        </p:txBody>
      </p:sp>
    </p:spTree>
    <p:extLst>
      <p:ext uri="{BB962C8B-B14F-4D97-AF65-F5344CB8AC3E}">
        <p14:creationId xmlns:p14="http://schemas.microsoft.com/office/powerpoint/2010/main" val="35503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86873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19240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83774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5237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3182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99335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72241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183091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239303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481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21558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286241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8291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125578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46755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7869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10190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003875-F4C8-4092-9E25-240A465FB708}" type="datetimeFigureOut">
              <a:rPr lang="en-US" smtClean="0"/>
              <a:t>10/2/2018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3974A1-8CD7-4411-98F8-AADA1E8D61C9}" type="slidenum">
              <a:rPr lang="en-US" smtClean="0"/>
              <a:t>‹#›</a:t>
            </a:fld>
            <a:endParaRPr lang="en-US" dirty="0"/>
          </a:p>
        </p:txBody>
      </p:sp>
    </p:spTree>
    <p:extLst>
      <p:ext uri="{BB962C8B-B14F-4D97-AF65-F5344CB8AC3E}">
        <p14:creationId xmlns:p14="http://schemas.microsoft.com/office/powerpoint/2010/main" val="112443587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 y="205740"/>
            <a:ext cx="10660380" cy="6400800"/>
          </a:xfrm>
          <a:prstGeom prst="rect">
            <a:avLst/>
          </a:prstGeom>
        </p:spPr>
      </p:pic>
    </p:spTree>
    <p:extLst>
      <p:ext uri="{BB962C8B-B14F-4D97-AF65-F5344CB8AC3E}">
        <p14:creationId xmlns:p14="http://schemas.microsoft.com/office/powerpoint/2010/main" val="25100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Cambria" panose="02040503050406030204" pitchFamily="18" charset="0"/>
              </a:rPr>
              <a:t>Stare of the Industry Address</a:t>
            </a:r>
          </a:p>
        </p:txBody>
      </p:sp>
      <p:sp>
        <p:nvSpPr>
          <p:cNvPr id="3" name="Content Placeholder 2"/>
          <p:cNvSpPr>
            <a:spLocks noGrp="1"/>
          </p:cNvSpPr>
          <p:nvPr>
            <p:ph idx="1"/>
          </p:nvPr>
        </p:nvSpPr>
        <p:spPr>
          <a:xfrm>
            <a:off x="371792" y="1275678"/>
            <a:ext cx="8946541" cy="5224182"/>
          </a:xfrm>
        </p:spPr>
        <p:txBody>
          <a:bodyPr>
            <a:normAutofit fontScale="92500" lnSpcReduction="10000"/>
          </a:bodyPr>
          <a:lstStyle/>
          <a:p>
            <a:pPr marL="0" indent="0">
              <a:buNone/>
            </a:pPr>
            <a:r>
              <a:rPr lang="en-US" sz="2600" dirty="0">
                <a:solidFill>
                  <a:srgbClr val="FFFF00"/>
                </a:solidFill>
                <a:latin typeface="Cambria" panose="02040503050406030204" pitchFamily="18" charset="0"/>
              </a:rPr>
              <a:t>What is the “Down Ward Spiral?”</a:t>
            </a:r>
          </a:p>
          <a:p>
            <a:pPr lvl="1"/>
            <a:r>
              <a:rPr lang="en-US" sz="2200" dirty="0">
                <a:latin typeface="Cambria" panose="02040503050406030204" pitchFamily="18" charset="0"/>
              </a:rPr>
              <a:t>As Medicaid census increases, financial losses grow</a:t>
            </a:r>
          </a:p>
          <a:p>
            <a:pPr lvl="1"/>
            <a:r>
              <a:rPr lang="en-US" sz="2200" dirty="0">
                <a:latin typeface="Cambria" panose="02040503050406030204" pitchFamily="18" charset="0"/>
              </a:rPr>
              <a:t>Limited Medicare and Medicare Managed Care to offset Medicaid</a:t>
            </a:r>
          </a:p>
          <a:p>
            <a:pPr lvl="1"/>
            <a:r>
              <a:rPr lang="en-US" sz="2200" dirty="0">
                <a:latin typeface="Cambria" panose="02040503050406030204" pitchFamily="18" charset="0"/>
              </a:rPr>
              <a:t>Staffing becomes more difficult to retain</a:t>
            </a:r>
          </a:p>
          <a:p>
            <a:pPr lvl="1"/>
            <a:r>
              <a:rPr lang="en-US" sz="2200" dirty="0">
                <a:latin typeface="Cambria" panose="02040503050406030204" pitchFamily="18" charset="0"/>
              </a:rPr>
              <a:t>Recruiting becomes more and more difficult</a:t>
            </a:r>
          </a:p>
          <a:p>
            <a:pPr lvl="1"/>
            <a:r>
              <a:rPr lang="en-US" sz="2200" dirty="0">
                <a:latin typeface="Cambria" panose="02040503050406030204" pitchFamily="18" charset="0"/>
              </a:rPr>
              <a:t>Agency time increases to meet regulatory requirements</a:t>
            </a:r>
          </a:p>
          <a:p>
            <a:pPr lvl="1"/>
            <a:r>
              <a:rPr lang="en-US" sz="2200" dirty="0">
                <a:latin typeface="Cambria" panose="02040503050406030204" pitchFamily="18" charset="0"/>
              </a:rPr>
              <a:t>Annual surveys begin to deteriorate</a:t>
            </a:r>
          </a:p>
          <a:p>
            <a:pPr lvl="1"/>
            <a:r>
              <a:rPr lang="en-US" sz="2200" dirty="0">
                <a:latin typeface="Cambria" panose="02040503050406030204" pitchFamily="18" charset="0"/>
              </a:rPr>
              <a:t>CMS Star Rating declines even further</a:t>
            </a:r>
          </a:p>
          <a:p>
            <a:pPr lvl="1"/>
            <a:r>
              <a:rPr lang="en-US" sz="2200" dirty="0">
                <a:solidFill>
                  <a:srgbClr val="FFFF00"/>
                </a:solidFill>
                <a:latin typeface="Cambria" panose="02040503050406030204" pitchFamily="18" charset="0"/>
              </a:rPr>
              <a:t>The quality of care received by residents continuously drops</a:t>
            </a:r>
          </a:p>
          <a:p>
            <a:pPr lvl="1"/>
            <a:r>
              <a:rPr lang="en-US" sz="2200" dirty="0">
                <a:latin typeface="Cambria" panose="02040503050406030204" pitchFamily="18" charset="0"/>
              </a:rPr>
              <a:t>After two to three years, placed on fast track for closure</a:t>
            </a:r>
          </a:p>
          <a:p>
            <a:pPr lvl="1"/>
            <a:r>
              <a:rPr lang="en-US" sz="2200" dirty="0">
                <a:latin typeface="Cambria" panose="02040503050406030204" pitchFamily="18" charset="0"/>
              </a:rPr>
              <a:t>Based on hospital trends in selecting preferred provider networks it is not unrealistic to estimate 30% or more of our nation’s 15,600 nursing facilities will fall into this downward spiral.</a:t>
            </a:r>
          </a:p>
          <a:p>
            <a:pPr marL="457200" lvl="1" indent="0">
              <a:buNone/>
            </a:pPr>
            <a:endParaRPr lang="en-US" sz="2200" dirty="0">
              <a:latin typeface="Cambria" panose="02040503050406030204" pitchFamily="18" charset="0"/>
            </a:endParaRPr>
          </a:p>
        </p:txBody>
      </p:sp>
    </p:spTree>
    <p:extLst>
      <p:ext uri="{BB962C8B-B14F-4D97-AF65-F5344CB8AC3E}">
        <p14:creationId xmlns:p14="http://schemas.microsoft.com/office/powerpoint/2010/main" val="391605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1" y="286628"/>
            <a:ext cx="9404723" cy="1400530"/>
          </a:xfrm>
        </p:spPr>
        <p:txBody>
          <a:bodyPr/>
          <a:lstStyle/>
          <a:p>
            <a:r>
              <a:rPr lang="en-US" dirty="0"/>
              <a:t>     </a:t>
            </a:r>
            <a:r>
              <a:rPr lang="en-US" dirty="0">
                <a:latin typeface="Cambria" panose="02040503050406030204" pitchFamily="18" charset="0"/>
              </a:rPr>
              <a:t>State of the Industry Address</a:t>
            </a:r>
          </a:p>
        </p:txBody>
      </p:sp>
      <p:sp>
        <p:nvSpPr>
          <p:cNvPr id="3" name="Content Placeholder 2"/>
          <p:cNvSpPr>
            <a:spLocks noGrp="1"/>
          </p:cNvSpPr>
          <p:nvPr>
            <p:ph idx="1"/>
          </p:nvPr>
        </p:nvSpPr>
        <p:spPr>
          <a:xfrm>
            <a:off x="417512" y="1146138"/>
            <a:ext cx="8946541" cy="5490882"/>
          </a:xfrm>
        </p:spPr>
        <p:txBody>
          <a:bodyPr>
            <a:normAutofit lnSpcReduction="10000"/>
          </a:bodyPr>
          <a:lstStyle/>
          <a:p>
            <a:r>
              <a:rPr lang="en-US" sz="2400" dirty="0">
                <a:solidFill>
                  <a:srgbClr val="FFFF00"/>
                </a:solidFill>
                <a:latin typeface="Cambria" panose="02040503050406030204" pitchFamily="18" charset="0"/>
              </a:rPr>
              <a:t>What are the real ramifications of this scenario?</a:t>
            </a:r>
          </a:p>
          <a:p>
            <a:pPr lvl="1"/>
            <a:r>
              <a:rPr lang="en-US" sz="2200" dirty="0">
                <a:latin typeface="Cambria" panose="02040503050406030204" pitchFamily="18" charset="0"/>
              </a:rPr>
              <a:t>Continued decline in the quality of care provided in those facility</a:t>
            </a:r>
          </a:p>
          <a:p>
            <a:pPr lvl="1"/>
            <a:r>
              <a:rPr lang="en-US" sz="2200" dirty="0">
                <a:latin typeface="Cambria" panose="02040503050406030204" pitchFamily="18" charset="0"/>
              </a:rPr>
              <a:t>What happens to the 100+ residents when a facility closes?</a:t>
            </a:r>
          </a:p>
          <a:p>
            <a:pPr lvl="1"/>
            <a:r>
              <a:rPr lang="en-US" sz="2200" dirty="0">
                <a:latin typeface="Cambria" panose="02040503050406030204" pitchFamily="18" charset="0"/>
              </a:rPr>
              <a:t>What happens to the workforce?</a:t>
            </a:r>
          </a:p>
          <a:p>
            <a:pPr lvl="1"/>
            <a:r>
              <a:rPr lang="en-US" sz="2200" dirty="0">
                <a:latin typeface="Cambria" panose="02040503050406030204" pitchFamily="18" charset="0"/>
              </a:rPr>
              <a:t>30% of 15,600 facilities = 4,680 x 100 beds = 468,000 beds and conservatively 400,000 workers displaced</a:t>
            </a:r>
          </a:p>
          <a:p>
            <a:pPr lvl="1"/>
            <a:r>
              <a:rPr lang="en-US" sz="2200" dirty="0">
                <a:latin typeface="Cambria" panose="02040503050406030204" pitchFamily="18" charset="0"/>
              </a:rPr>
              <a:t>Given the current occupancy levels in most states, this level of closures would exceed the industries ability to absorb all the displaced residents</a:t>
            </a:r>
          </a:p>
          <a:p>
            <a:pPr marL="457200" lvl="1" indent="0">
              <a:buNone/>
            </a:pPr>
            <a:endParaRPr lang="en-US" sz="2200" dirty="0">
              <a:latin typeface="Cambria" panose="02040503050406030204" pitchFamily="18" charset="0"/>
            </a:endParaRPr>
          </a:p>
          <a:p>
            <a:pPr marL="457200" lvl="1" indent="0">
              <a:buNone/>
            </a:pPr>
            <a:r>
              <a:rPr lang="en-US" sz="2400" dirty="0">
                <a:solidFill>
                  <a:srgbClr val="FFFF00"/>
                </a:solidFill>
                <a:latin typeface="Cambria" panose="02040503050406030204" pitchFamily="18" charset="0"/>
              </a:rPr>
              <a:t>Perhaps this should be seen as an opportunity to take excess bed capacity out of the system and allow the remaining facilities to operate at a much higher census and improve their performance</a:t>
            </a:r>
          </a:p>
        </p:txBody>
      </p:sp>
    </p:spTree>
    <p:extLst>
      <p:ext uri="{BB962C8B-B14F-4D97-AF65-F5344CB8AC3E}">
        <p14:creationId xmlns:p14="http://schemas.microsoft.com/office/powerpoint/2010/main" val="95790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702"/>
          </a:xfrm>
        </p:spPr>
        <p:txBody>
          <a:bodyPr/>
          <a:lstStyle/>
          <a:p>
            <a:r>
              <a:rPr lang="en-US" dirty="0">
                <a:latin typeface="Cambria" panose="02040503050406030204" pitchFamily="18" charset="0"/>
              </a:rPr>
              <a:t>     What is an Industry to do?</a:t>
            </a:r>
          </a:p>
        </p:txBody>
      </p:sp>
      <p:sp>
        <p:nvSpPr>
          <p:cNvPr id="3" name="Content Placeholder 2"/>
          <p:cNvSpPr>
            <a:spLocks noGrp="1"/>
          </p:cNvSpPr>
          <p:nvPr>
            <p:ph idx="1"/>
          </p:nvPr>
        </p:nvSpPr>
        <p:spPr>
          <a:xfrm>
            <a:off x="341313" y="1359498"/>
            <a:ext cx="8787448" cy="5247042"/>
          </a:xfrm>
        </p:spPr>
        <p:txBody>
          <a:bodyPr>
            <a:normAutofit fontScale="25000" lnSpcReduction="20000"/>
          </a:bodyPr>
          <a:lstStyle/>
          <a:p>
            <a:pPr marL="0" indent="0">
              <a:buNone/>
            </a:pPr>
            <a:r>
              <a:rPr lang="en-US" sz="9600" dirty="0">
                <a:latin typeface="Cambria" panose="02040503050406030204" pitchFamily="18" charset="0"/>
              </a:rPr>
              <a:t>How can the Nursing Home Industry survive these realities?</a:t>
            </a:r>
          </a:p>
          <a:p>
            <a:pPr lvl="1"/>
            <a:r>
              <a:rPr lang="en-US" sz="8000" dirty="0">
                <a:latin typeface="Cambria" panose="02040503050406030204" pitchFamily="18" charset="0"/>
              </a:rPr>
              <a:t>Find opportunities to improve care and save money</a:t>
            </a:r>
          </a:p>
          <a:p>
            <a:pPr lvl="1"/>
            <a:r>
              <a:rPr lang="en-US" sz="8000" dirty="0">
                <a:latin typeface="Cambria" panose="02040503050406030204" pitchFamily="18" charset="0"/>
              </a:rPr>
              <a:t>Go for the “No Brainers”</a:t>
            </a:r>
          </a:p>
          <a:p>
            <a:pPr lvl="2"/>
            <a:r>
              <a:rPr lang="en-US" sz="7200" dirty="0">
                <a:latin typeface="Cambria" panose="02040503050406030204" pitchFamily="18" charset="0"/>
              </a:rPr>
              <a:t>Preventing avoidable SNF to hospital transfers</a:t>
            </a:r>
          </a:p>
          <a:p>
            <a:pPr lvl="3"/>
            <a:r>
              <a:rPr lang="en-US" sz="7200" dirty="0">
                <a:latin typeface="Cambria" panose="02040503050406030204" pitchFamily="18" charset="0"/>
              </a:rPr>
              <a:t>Use of telemedicine</a:t>
            </a:r>
          </a:p>
          <a:p>
            <a:pPr lvl="3"/>
            <a:r>
              <a:rPr lang="en-US" sz="7200" dirty="0">
                <a:latin typeface="Cambria" panose="02040503050406030204" pitchFamily="18" charset="0"/>
              </a:rPr>
              <a:t>Improved communication and care coordination</a:t>
            </a:r>
          </a:p>
          <a:p>
            <a:pPr lvl="3"/>
            <a:r>
              <a:rPr lang="en-US" sz="7200" dirty="0">
                <a:latin typeface="Cambria" panose="02040503050406030204" pitchFamily="18" charset="0"/>
              </a:rPr>
              <a:t>Stronger monitoring </a:t>
            </a:r>
          </a:p>
          <a:p>
            <a:pPr lvl="2"/>
            <a:r>
              <a:rPr lang="en-US" sz="8000" dirty="0">
                <a:latin typeface="Cambria" panose="02040503050406030204" pitchFamily="18" charset="0"/>
              </a:rPr>
              <a:t>Change reimbursement to allow Medicaid LTC residents in need of a transfusion to receive that service at the bed side in the SNF instead of transporting them to the hospital were they convert to Medicare … and Medicare pays for the service</a:t>
            </a:r>
          </a:p>
          <a:p>
            <a:pPr lvl="2"/>
            <a:r>
              <a:rPr lang="en-US" sz="8000" dirty="0">
                <a:latin typeface="Cambria" panose="02040503050406030204" pitchFamily="18" charset="0"/>
              </a:rPr>
              <a:t>Consider overhauling the nursing home inspection process</a:t>
            </a:r>
          </a:p>
          <a:p>
            <a:pPr lvl="3"/>
            <a:r>
              <a:rPr lang="en-US" sz="7200" dirty="0">
                <a:latin typeface="Cambria" panose="02040503050406030204" pitchFamily="18" charset="0"/>
              </a:rPr>
              <a:t>Once considered politically “untouchable”…..</a:t>
            </a:r>
          </a:p>
          <a:p>
            <a:pPr marL="457200" lvl="1" indent="0">
              <a:buNone/>
            </a:pPr>
            <a:r>
              <a:rPr lang="en-US" sz="7200" dirty="0">
                <a:latin typeface="Cambria" panose="02040503050406030204" pitchFamily="18" charset="0"/>
              </a:rPr>
              <a:t>             </a:t>
            </a:r>
            <a:endParaRPr lang="en-US" sz="9600" dirty="0">
              <a:latin typeface="Cambria" panose="02040503050406030204" pitchFamily="18" charset="0"/>
            </a:endParaRPr>
          </a:p>
          <a:p>
            <a:pPr marL="457200" lvl="1" indent="0">
              <a:buNone/>
            </a:pPr>
            <a:r>
              <a:rPr lang="en-US" sz="9600" dirty="0">
                <a:latin typeface="Cambria" panose="02040503050406030204" pitchFamily="18" charset="0"/>
              </a:rPr>
              <a:t>                                    </a:t>
            </a:r>
            <a:r>
              <a:rPr lang="en-US" sz="9600" dirty="0">
                <a:solidFill>
                  <a:srgbClr val="FFFF00"/>
                </a:solidFill>
                <a:latin typeface="Cambria" panose="02040503050406030204" pitchFamily="18" charset="0"/>
              </a:rPr>
              <a:t>Maybe Now is the time</a:t>
            </a:r>
          </a:p>
        </p:txBody>
      </p:sp>
    </p:spTree>
    <p:extLst>
      <p:ext uri="{BB962C8B-B14F-4D97-AF65-F5344CB8AC3E}">
        <p14:creationId xmlns:p14="http://schemas.microsoft.com/office/powerpoint/2010/main" val="421769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70342"/>
          </a:xfrm>
        </p:spPr>
        <p:txBody>
          <a:bodyPr/>
          <a:lstStyle/>
          <a:p>
            <a:r>
              <a:rPr lang="en-US" dirty="0">
                <a:latin typeface="Cambria" panose="02040503050406030204" pitchFamily="18" charset="0"/>
              </a:rPr>
              <a:t>Conclusions &amp; Recommendations</a:t>
            </a:r>
          </a:p>
        </p:txBody>
      </p:sp>
      <p:sp>
        <p:nvSpPr>
          <p:cNvPr id="3" name="Content Placeholder 2"/>
          <p:cNvSpPr>
            <a:spLocks noGrp="1"/>
          </p:cNvSpPr>
          <p:nvPr>
            <p:ph idx="1"/>
          </p:nvPr>
        </p:nvSpPr>
        <p:spPr>
          <a:xfrm>
            <a:off x="371793" y="1458558"/>
            <a:ext cx="8650288" cy="4195481"/>
          </a:xfrm>
        </p:spPr>
        <p:txBody>
          <a:bodyPr/>
          <a:lstStyle/>
          <a:p>
            <a:r>
              <a:rPr lang="en-US" sz="2400" dirty="0">
                <a:latin typeface="Cambria" panose="02040503050406030204" pitchFamily="18" charset="0"/>
              </a:rPr>
              <a:t>The Nursing Home Industry in America is a risk!</a:t>
            </a:r>
          </a:p>
          <a:p>
            <a:r>
              <a:rPr lang="en-US" sz="2400" dirty="0">
                <a:latin typeface="Cambria" panose="02040503050406030204" pitchFamily="18" charset="0"/>
              </a:rPr>
              <a:t>That Risk is coming from many directions</a:t>
            </a:r>
          </a:p>
          <a:p>
            <a:r>
              <a:rPr lang="en-US" sz="2400" dirty="0">
                <a:latin typeface="Cambria" panose="02040503050406030204" pitchFamily="18" charset="0"/>
              </a:rPr>
              <a:t>Our System contains many opportunities to improve care and save money at the same time</a:t>
            </a:r>
          </a:p>
          <a:p>
            <a:r>
              <a:rPr lang="en-US" sz="2400" dirty="0">
                <a:latin typeface="Cambria" panose="02040503050406030204" pitchFamily="18" charset="0"/>
              </a:rPr>
              <a:t>Identify those “No Brainers” and make then change</a:t>
            </a:r>
          </a:p>
          <a:p>
            <a:r>
              <a:rPr lang="en-US" sz="2400" dirty="0">
                <a:latin typeface="Cambria" panose="02040503050406030204" pitchFamily="18" charset="0"/>
              </a:rPr>
              <a:t>The savings implications for the system are tremendous and the potential for the Nursing Home industry to share in those savings is not  “Peter Pan” thinking! </a:t>
            </a:r>
          </a:p>
        </p:txBody>
      </p:sp>
    </p:spTree>
    <p:extLst>
      <p:ext uri="{BB962C8B-B14F-4D97-AF65-F5344CB8AC3E}">
        <p14:creationId xmlns:p14="http://schemas.microsoft.com/office/powerpoint/2010/main" val="243544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738"/>
            <a:ext cx="10050834" cy="1400530"/>
          </a:xfrm>
        </p:spPr>
        <p:txBody>
          <a:bodyPr/>
          <a:lstStyle/>
          <a:p>
            <a:r>
              <a:rPr lang="en-US" dirty="0">
                <a:latin typeface="Cambria" panose="02040503050406030204" pitchFamily="18" charset="0"/>
              </a:rPr>
              <a:t>    At the end of the day…. </a:t>
            </a:r>
            <a:br>
              <a:rPr lang="en-US" dirty="0">
                <a:latin typeface="Cambria" panose="02040503050406030204" pitchFamily="18" charset="0"/>
              </a:rPr>
            </a:br>
            <a:r>
              <a:rPr lang="en-US" dirty="0">
                <a:latin typeface="Cambria" panose="02040503050406030204" pitchFamily="18" charset="0"/>
              </a:rPr>
              <a:t>          It for the Gerties of the world!</a:t>
            </a:r>
          </a:p>
        </p:txBody>
      </p:sp>
      <p:pic>
        <p:nvPicPr>
          <p:cNvPr id="4" name="Picture 2" descr="elderly-5"/>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4805" t="13472"/>
          <a:stretch/>
        </p:blipFill>
        <p:spPr>
          <a:xfrm>
            <a:off x="1859280" y="1846771"/>
            <a:ext cx="5243902" cy="4656129"/>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75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08" y="1"/>
            <a:ext cx="11560046" cy="2060620"/>
          </a:xfrm>
        </p:spPr>
        <p:txBody>
          <a:bodyPr/>
          <a:lstStyle/>
          <a:p>
            <a:r>
              <a:rPr lang="en-US" sz="3200" dirty="0"/>
              <a:t>      </a:t>
            </a:r>
            <a:br>
              <a:rPr lang="en-US" sz="3200" dirty="0"/>
            </a:br>
            <a:br>
              <a:rPr lang="en-US" sz="3200" dirty="0"/>
            </a:br>
            <a:r>
              <a:rPr lang="en-US" sz="3200" dirty="0"/>
              <a:t>						     </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																												    				</a:t>
            </a:r>
            <a:br>
              <a:rPr lang="en-US" sz="4400" dirty="0"/>
            </a:br>
            <a:r>
              <a:rPr lang="en-US" sz="4400" b="1" dirty="0"/>
              <a:t>                  </a:t>
            </a:r>
            <a:br>
              <a:rPr lang="en-US" sz="4400" b="1" dirty="0"/>
            </a:br>
            <a:r>
              <a:rPr lang="en-US" sz="3600" b="1" dirty="0"/>
              <a:t>                        National Summit on:</a:t>
            </a:r>
            <a:br>
              <a:rPr lang="en-US" sz="3600" b="1" dirty="0"/>
            </a:br>
            <a:r>
              <a:rPr lang="en-US" sz="3600" b="1" dirty="0"/>
              <a:t>The Future of America’s Nursing Home Industry</a:t>
            </a:r>
            <a:br>
              <a:rPr lang="en-US" sz="3600" dirty="0"/>
            </a:br>
            <a:endParaRPr lang="en-US" sz="3600" b="1" dirty="0"/>
          </a:p>
        </p:txBody>
      </p:sp>
      <p:sp>
        <p:nvSpPr>
          <p:cNvPr id="6" name="TextBox 5"/>
          <p:cNvSpPr txBox="1"/>
          <p:nvPr/>
        </p:nvSpPr>
        <p:spPr>
          <a:xfrm>
            <a:off x="8001000" y="3425780"/>
            <a:ext cx="4066504" cy="1200329"/>
          </a:xfrm>
          <a:prstGeom prst="rect">
            <a:avLst/>
          </a:prstGeom>
          <a:noFill/>
        </p:spPr>
        <p:txBody>
          <a:bodyPr wrap="square" rtlCol="0">
            <a:spAutoFit/>
          </a:bodyPr>
          <a:lstStyle/>
          <a:p>
            <a:endParaRPr lang="en-US" dirty="0"/>
          </a:p>
          <a:p>
            <a:endParaRPr lang="en-US" dirty="0"/>
          </a:p>
          <a:p>
            <a:endParaRPr lang="en-US" dirty="0"/>
          </a:p>
          <a:p>
            <a:pPr algn="ctr"/>
            <a:r>
              <a:rPr lang="en-US" b="1" dirty="0"/>
              <a:t>  </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747" y="1566840"/>
            <a:ext cx="7510463" cy="305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05747" y="4626109"/>
            <a:ext cx="7878333" cy="1938992"/>
          </a:xfrm>
          <a:prstGeom prst="rect">
            <a:avLst/>
          </a:prstGeom>
        </p:spPr>
        <p:txBody>
          <a:bodyPr wrap="square">
            <a:spAutoFit/>
          </a:bodyPr>
          <a:lstStyle/>
          <a:p>
            <a:pPr algn="ctr"/>
            <a:r>
              <a:rPr lang="en-US" sz="2400" dirty="0"/>
              <a:t>The Leonard Davis Institute (LDI)</a:t>
            </a:r>
          </a:p>
          <a:p>
            <a:pPr algn="ctr"/>
            <a:r>
              <a:rPr lang="en-US" sz="2400" dirty="0"/>
              <a:t>Friday, February 17, 2017</a:t>
            </a:r>
          </a:p>
          <a:p>
            <a:pPr algn="ctr"/>
            <a:endParaRPr lang="en-US" sz="2400" dirty="0"/>
          </a:p>
          <a:p>
            <a:pPr algn="ctr"/>
            <a:r>
              <a:rPr lang="en-US" sz="2400" dirty="0"/>
              <a:t>A National Summit </a:t>
            </a:r>
          </a:p>
          <a:p>
            <a:pPr algn="ctr"/>
            <a:r>
              <a:rPr lang="en-US" sz="2400" dirty="0"/>
              <a:t>Presented by The TRECS Institute and LDI</a:t>
            </a:r>
          </a:p>
        </p:txBody>
      </p:sp>
      <p:pic>
        <p:nvPicPr>
          <p:cNvPr id="9" name="Picture 8" descr="D:\Documents\Documents\Summit Information\Summit 2017\5 logo.jpg"/>
          <p:cNvPicPr/>
          <p:nvPr/>
        </p:nvPicPr>
        <p:blipFill rotWithShape="1">
          <a:blip r:embed="rId3" cstate="print">
            <a:extLst>
              <a:ext uri="{28A0092B-C50C-407E-A947-70E740481C1C}">
                <a14:useLocalDpi xmlns:a14="http://schemas.microsoft.com/office/drawing/2010/main" val="0"/>
              </a:ext>
            </a:extLst>
          </a:blip>
          <a:srcRect l="49716" t="27599" r="5130" b="48056"/>
          <a:stretch/>
        </p:blipFill>
        <p:spPr bwMode="auto">
          <a:xfrm>
            <a:off x="0" y="6032513"/>
            <a:ext cx="2679065" cy="815340"/>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2631" r="1764" b="8048"/>
          <a:stretch/>
        </p:blipFill>
        <p:spPr bwMode="auto">
          <a:xfrm>
            <a:off x="9894570" y="5894083"/>
            <a:ext cx="2297430" cy="953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693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Meet Gertie</a:t>
            </a:r>
          </a:p>
        </p:txBody>
      </p:sp>
      <p:pic>
        <p:nvPicPr>
          <p:cNvPr id="6" name="Picture 2" descr="elderly-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2267" y="1184856"/>
            <a:ext cx="8339809" cy="557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51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images.agoramedia.com/everydayhealth/gcms/pg-08-ernestine-shepherd-super-seniors-full.jpg?width=623"/>
          <p:cNvPicPr>
            <a:picLocks noChangeAspect="1" noChangeArrowheads="1"/>
          </p:cNvPicPr>
          <p:nvPr/>
        </p:nvPicPr>
        <p:blipFill rotWithShape="1">
          <a:blip r:embed="rId2">
            <a:extLst>
              <a:ext uri="{28A0092B-C50C-407E-A947-70E740481C1C}">
                <a14:useLocalDpi xmlns:a14="http://schemas.microsoft.com/office/drawing/2010/main" val="0"/>
              </a:ext>
            </a:extLst>
          </a:blip>
          <a:srcRect t="1" b="-2305"/>
          <a:stretch/>
        </p:blipFill>
        <p:spPr bwMode="auto">
          <a:xfrm>
            <a:off x="4553376" y="-4763"/>
            <a:ext cx="1662367" cy="22675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686"/>
          <a:stretch/>
        </p:blipFill>
        <p:spPr>
          <a:xfrm>
            <a:off x="7834674" y="2375045"/>
            <a:ext cx="2833327" cy="2196956"/>
          </a:xfrm>
          <a:prstGeom prst="rect">
            <a:avLst/>
          </a:prstGeom>
          <a:effectLst>
            <a:softEdge rad="63500"/>
          </a:effectLst>
        </p:spPr>
      </p:pic>
      <p:pic>
        <p:nvPicPr>
          <p:cNvPr id="4" name="Content Placeholder 3" descr="http://www3.hants.gov.uk/nursing_care_home2.bmp"/>
          <p:cNvPicPr>
            <a:picLocks/>
          </p:cNvPicPr>
          <p:nvPr/>
        </p:nvPicPr>
        <p:blipFill rotWithShape="1">
          <a:blip r:embed="rId4">
            <a:extLst>
              <a:ext uri="{28A0092B-C50C-407E-A947-70E740481C1C}">
                <a14:useLocalDpi xmlns:a14="http://schemas.microsoft.com/office/drawing/2010/main" val="0"/>
              </a:ext>
            </a:extLst>
          </a:blip>
          <a:srcRect l="14507" r="11802"/>
          <a:stretch/>
        </p:blipFill>
        <p:spPr>
          <a:xfrm>
            <a:off x="2691746" y="4676617"/>
            <a:ext cx="1995650" cy="1872902"/>
          </a:xfrm>
          <a:prstGeom prst="rect">
            <a:avLst/>
          </a:prstGeom>
          <a:effectLst>
            <a:softEdge rad="63500"/>
          </a:effectLst>
        </p:spPr>
      </p:pic>
      <p:pic>
        <p:nvPicPr>
          <p:cNvPr id="14" name="Content Placeholder 3" descr="http://www.harrycutting.com/large_imgs.asp?id=3337"/>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695031" y="4989333"/>
            <a:ext cx="1727900" cy="1857375"/>
          </a:xfrm>
          <a:prstGeom prst="rect">
            <a:avLst/>
          </a:prstGeom>
          <a:effectLst>
            <a:softEdge rad="63500"/>
          </a:effectLst>
        </p:spPr>
      </p:pic>
      <p:pic>
        <p:nvPicPr>
          <p:cNvPr id="12" name="Picture 5" descr="PE-094-0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0576" y="16213"/>
            <a:ext cx="1720553" cy="235883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http://blogs.indystar.com/starneighbors/Cooper05.jpg"/>
          <p:cNvPicPr>
            <a:picLocks/>
          </p:cNvPicPr>
          <p:nvPr/>
        </p:nvPicPr>
        <p:blipFill>
          <a:blip r:embed="rId7">
            <a:extLst>
              <a:ext uri="{28A0092B-C50C-407E-A947-70E740481C1C}">
                <a14:useLocalDpi xmlns:a14="http://schemas.microsoft.com/office/drawing/2010/main" val="0"/>
              </a:ext>
            </a:extLst>
          </a:blip>
          <a:srcRect/>
          <a:stretch>
            <a:fillRect/>
          </a:stretch>
        </p:blipFill>
        <p:spPr>
          <a:xfrm>
            <a:off x="6438202" y="5040755"/>
            <a:ext cx="2506253" cy="1773295"/>
          </a:xfrm>
          <a:prstGeom prst="rect">
            <a:avLst/>
          </a:prstGeom>
          <a:effectLst>
            <a:softEdge rad="63500"/>
          </a:effectLst>
        </p:spPr>
      </p:pic>
      <p:pic>
        <p:nvPicPr>
          <p:cNvPr id="8" name="Picture 2" descr="elderly-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64" y="2428295"/>
            <a:ext cx="1664999" cy="249058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www.disabilitiestoabilities.com/images/untit890led.JPG"/>
          <p:cNvPicPr>
            <a:picLocks noChangeAspect="1" noChangeArrowheads="1"/>
          </p:cNvPicPr>
          <p:nvPr/>
        </p:nvPicPr>
        <p:blipFill>
          <a:blip r:embed="rId9">
            <a:extLst>
              <a:ext uri="{28A0092B-C50C-407E-A947-70E740481C1C}">
                <a14:useLocalDpi xmlns:a14="http://schemas.microsoft.com/office/drawing/2010/main" val="0"/>
              </a:ext>
            </a:extLst>
          </a:blip>
          <a:srcRect l="40283" t="78" r="2" b="214"/>
          <a:stretch>
            <a:fillRect/>
          </a:stretch>
        </p:blipFill>
        <p:spPr bwMode="auto">
          <a:xfrm>
            <a:off x="9034464" y="4154488"/>
            <a:ext cx="1633537"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http://blog.levinperconti.com/images/img.jpg"/>
          <p:cNvPicPr>
            <a:picLocks/>
          </p:cNvPicPr>
          <p:nvPr/>
        </p:nvPicPr>
        <p:blipFill rotWithShape="1">
          <a:blip r:embed="rId10">
            <a:extLst>
              <a:ext uri="{28A0092B-C50C-407E-A947-70E740481C1C}">
                <a14:useLocalDpi xmlns:a14="http://schemas.microsoft.com/office/drawing/2010/main" val="0"/>
              </a:ext>
            </a:extLst>
          </a:blip>
          <a:srcRect l="25833" t="9037" r="18333"/>
          <a:stretch/>
        </p:blipFill>
        <p:spPr>
          <a:xfrm>
            <a:off x="1561017" y="2024743"/>
            <a:ext cx="1552583" cy="1871122"/>
          </a:xfrm>
          <a:prstGeom prst="round2DiagRect">
            <a:avLst/>
          </a:prstGeom>
          <a:effectLst>
            <a:softEdge rad="63500"/>
          </a:effectLst>
        </p:spPr>
      </p:pic>
      <p:pic>
        <p:nvPicPr>
          <p:cNvPr id="13" name="Content Placeholder 3" descr="http://www.harrycutting.com/large_imgs.asp?id=3334"/>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508629" y="3939965"/>
            <a:ext cx="1615856" cy="2134264"/>
          </a:xfrm>
          <a:prstGeom prst="ellipse">
            <a:avLst/>
          </a:prstGeom>
          <a:ln>
            <a:noFill/>
          </a:ln>
          <a:effectLst>
            <a:softEdge rad="112500"/>
          </a:effectLst>
        </p:spPr>
      </p:pic>
      <p:pic>
        <p:nvPicPr>
          <p:cNvPr id="16" name="Picture 2" descr="http://images.agoramedia.com/everydayhealth/gcms/pg-07-frances-woofenden-super-seniors-full.jpg?width=623"/>
          <p:cNvPicPr>
            <a:picLocks noChangeAspect="1" noChangeArrowheads="1"/>
          </p:cNvPicPr>
          <p:nvPr/>
        </p:nvPicPr>
        <p:blipFill>
          <a:blip r:embed="rId12">
            <a:extLst>
              <a:ext uri="{28A0092B-C50C-407E-A947-70E740481C1C}">
                <a14:useLocalDpi xmlns:a14="http://schemas.microsoft.com/office/drawing/2010/main" val="0"/>
              </a:ext>
            </a:extLst>
          </a:blip>
          <a:srcRect b="2739"/>
          <a:stretch>
            <a:fillRect/>
          </a:stretch>
        </p:blipFill>
        <p:spPr bwMode="auto">
          <a:xfrm>
            <a:off x="1527175" y="1"/>
            <a:ext cx="1462088"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http://images.agoramedia.com/everydayhealth/gcms/pg-01-intro-super-seniors-full.jpg?width=623"/>
          <p:cNvPicPr>
            <a:picLocks noChangeAspect="1" noChangeArrowheads="1"/>
          </p:cNvPicPr>
          <p:nvPr/>
        </p:nvPicPr>
        <p:blipFill rotWithShape="1">
          <a:blip r:embed="rId13">
            <a:extLst>
              <a:ext uri="{28A0092B-C50C-407E-A947-70E740481C1C}">
                <a14:useLocalDpi xmlns:a14="http://schemas.microsoft.com/office/drawing/2010/main" val="0"/>
              </a:ext>
            </a:extLst>
          </a:blip>
          <a:srcRect l="18450" t="8936" r="7844"/>
          <a:stretch/>
        </p:blipFill>
        <p:spPr bwMode="auto">
          <a:xfrm>
            <a:off x="3022921" y="25616"/>
            <a:ext cx="1600176" cy="2608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88487" y="72710"/>
            <a:ext cx="2502021" cy="1920669"/>
          </a:xfrm>
          <a:prstGeom prst="rect">
            <a:avLst/>
          </a:prstGeom>
          <a:effectLst>
            <a:softEdge rad="63500"/>
          </a:effectLst>
        </p:spPr>
      </p:pic>
      <p:pic>
        <p:nvPicPr>
          <p:cNvPr id="6" name="Picture 2" descr="elderly-5"/>
          <p:cNvPicPr>
            <a:picLocks noGrp="1" noChangeAspect="1" noChangeArrowheads="1"/>
          </p:cNvPicPr>
          <p:nvPr>
            <p:ph idx="4294967295"/>
          </p:nvPr>
        </p:nvPicPr>
        <p:blipFill rotWithShape="1">
          <a:blip r:embed="rId15" cstate="print">
            <a:extLst>
              <a:ext uri="{28A0092B-C50C-407E-A947-70E740481C1C}">
                <a14:useLocalDpi xmlns:a14="http://schemas.microsoft.com/office/drawing/2010/main" val="0"/>
              </a:ext>
            </a:extLst>
          </a:blip>
          <a:srcRect l="34805" t="13472"/>
          <a:stretch/>
        </p:blipFill>
        <p:spPr>
          <a:xfrm>
            <a:off x="4476145" y="1953982"/>
            <a:ext cx="3477413" cy="30861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0"/>
          </p:nvPr>
        </p:nvSpPr>
        <p:spPr/>
        <p:txBody>
          <a:bodyPr/>
          <a:lstStyle/>
          <a:p>
            <a:fld id="{141C3BDE-A068-4D6A-A82B-12637B9758EB}" type="slidenum">
              <a:rPr lang="en-US" smtClean="0"/>
              <a:pPr/>
              <a:t>4</a:t>
            </a:fld>
            <a:endParaRPr lang="en-US" dirty="0"/>
          </a:p>
        </p:txBody>
      </p:sp>
    </p:spTree>
    <p:extLst>
      <p:ext uri="{BB962C8B-B14F-4D97-AF65-F5344CB8AC3E}">
        <p14:creationId xmlns:p14="http://schemas.microsoft.com/office/powerpoint/2010/main" val="158020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par>
                          <p:cTn id="7" fill="hold" nodeType="afterGroup">
                            <p:stCondLst>
                              <p:cond delay="10"/>
                            </p:stCondLst>
                            <p:childTnLst>
                              <p:par>
                                <p:cTn id="8" presetID="21" presetClass="entr" presetSubtype="1" fill="hold" nodeType="afterEffect">
                                  <p:stCondLst>
                                    <p:cond delay="80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par>
                          <p:cTn id="11" fill="hold" nodeType="afterGroup">
                            <p:stCondLst>
                              <p:cond delay="10010"/>
                            </p:stCondLst>
                            <p:childTnLst>
                              <p:par>
                                <p:cTn id="12" presetID="10" presetClass="entr" presetSubtype="0" fill="hold" nodeType="afterEffect">
                                  <p:stCondLst>
                                    <p:cond delay="2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nodeType="afterGroup">
                            <p:stCondLst>
                              <p:cond delay="12510"/>
                            </p:stCondLst>
                            <p:childTnLst>
                              <p:par>
                                <p:cTn id="16" presetID="53" presetClass="entr" presetSubtype="16" fill="hold" nodeType="afterEffect">
                                  <p:stCondLst>
                                    <p:cond delay="2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nodeType="afterGroup">
                            <p:stCondLst>
                              <p:cond delay="15010"/>
                            </p:stCondLst>
                            <p:childTnLst>
                              <p:par>
                                <p:cTn id="22" presetID="16" presetClass="entr" presetSubtype="21" fill="hold" nodeType="afterEffect">
                                  <p:stCondLst>
                                    <p:cond delay="200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par>
                          <p:cTn id="25" fill="hold" nodeType="afterGroup">
                            <p:stCondLst>
                              <p:cond delay="17510"/>
                            </p:stCondLst>
                            <p:childTnLst>
                              <p:par>
                                <p:cTn id="26" presetID="10" presetClass="entr" presetSubtype="0" fill="hold" nodeType="afterEffect">
                                  <p:stCondLst>
                                    <p:cond delay="2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500"/>
                                        <p:tgtEl>
                                          <p:spTgt spid="12"/>
                                        </p:tgtEl>
                                      </p:cBhvr>
                                    </p:animEffect>
                                  </p:childTnLst>
                                </p:cTn>
                              </p:par>
                            </p:childTnLst>
                          </p:cTn>
                        </p:par>
                        <p:par>
                          <p:cTn id="29" fill="hold" nodeType="afterGroup">
                            <p:stCondLst>
                              <p:cond delay="21010"/>
                            </p:stCondLst>
                            <p:childTnLst>
                              <p:par>
                                <p:cTn id="30" presetID="1" presetClass="entr" presetSubtype="0" fill="hold" nodeType="afterEffect">
                                  <p:stCondLst>
                                    <p:cond delay="2000"/>
                                  </p:stCondLst>
                                  <p:childTnLst>
                                    <p:set>
                                      <p:cBhvr>
                                        <p:cTn id="31" dur="1" fill="hold">
                                          <p:stCondLst>
                                            <p:cond delay="249"/>
                                          </p:stCondLst>
                                        </p:cTn>
                                        <p:tgtEl>
                                          <p:spTgt spid="11"/>
                                        </p:tgtEl>
                                        <p:attrNameLst>
                                          <p:attrName>style.visibility</p:attrName>
                                        </p:attrNameLst>
                                      </p:cBhvr>
                                      <p:to>
                                        <p:strVal val="visible"/>
                                      </p:to>
                                    </p:set>
                                  </p:childTnLst>
                                </p:cTn>
                              </p:par>
                            </p:childTnLst>
                          </p:cTn>
                        </p:par>
                        <p:par>
                          <p:cTn id="32" fill="hold" nodeType="afterGroup">
                            <p:stCondLst>
                              <p:cond delay="23260"/>
                            </p:stCondLst>
                            <p:childTnLst>
                              <p:par>
                                <p:cTn id="33" presetID="10" presetClass="entr" presetSubtype="0" fill="hold" nodeType="afterEffect">
                                  <p:stCondLst>
                                    <p:cond delay="2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nodeType="afterGroup">
                            <p:stCondLst>
                              <p:cond delay="25760"/>
                            </p:stCondLst>
                            <p:childTnLst>
                              <p:par>
                                <p:cTn id="37" presetID="1" presetClass="entr" presetSubtype="0" fill="hold" nodeType="afterEffect">
                                  <p:stCondLst>
                                    <p:cond delay="2000"/>
                                  </p:stCondLst>
                                  <p:childTnLst>
                                    <p:set>
                                      <p:cBhvr>
                                        <p:cTn id="38" dur="1" fill="hold">
                                          <p:stCondLst>
                                            <p:cond delay="499"/>
                                          </p:stCondLst>
                                        </p:cTn>
                                        <p:tgtEl>
                                          <p:spTgt spid="5"/>
                                        </p:tgtEl>
                                        <p:attrNameLst>
                                          <p:attrName>style.visibility</p:attrName>
                                        </p:attrNameLst>
                                      </p:cBhvr>
                                      <p:to>
                                        <p:strVal val="visible"/>
                                      </p:to>
                                    </p:set>
                                  </p:childTnLst>
                                </p:cTn>
                              </p:par>
                            </p:childTnLst>
                          </p:cTn>
                        </p:par>
                        <p:par>
                          <p:cTn id="39" fill="hold" nodeType="afterGroup">
                            <p:stCondLst>
                              <p:cond delay="28260"/>
                            </p:stCondLst>
                            <p:childTnLst>
                              <p:par>
                                <p:cTn id="40" presetID="6" presetClass="entr" presetSubtype="16" fill="hold" nodeType="afterEffect">
                                  <p:stCondLst>
                                    <p:cond delay="200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1250"/>
                                        <p:tgtEl>
                                          <p:spTgt spid="13"/>
                                        </p:tgtEl>
                                      </p:cBhvr>
                                    </p:animEffect>
                                  </p:childTnLst>
                                </p:cTn>
                              </p:par>
                            </p:childTnLst>
                          </p:cTn>
                        </p:par>
                        <p:par>
                          <p:cTn id="43" fill="hold" nodeType="afterGroup">
                            <p:stCondLst>
                              <p:cond delay="31510"/>
                            </p:stCondLst>
                            <p:childTnLst>
                              <p:par>
                                <p:cTn id="44" presetID="2" presetClass="entr" presetSubtype="4" fill="hold" nodeType="afterEffect">
                                  <p:stCondLst>
                                    <p:cond delay="20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2250" fill="hold"/>
                                        <p:tgtEl>
                                          <p:spTgt spid="4"/>
                                        </p:tgtEl>
                                        <p:attrNameLst>
                                          <p:attrName>ppt_x</p:attrName>
                                        </p:attrNameLst>
                                      </p:cBhvr>
                                      <p:tavLst>
                                        <p:tav tm="0">
                                          <p:val>
                                            <p:strVal val="#ppt_x"/>
                                          </p:val>
                                        </p:tav>
                                        <p:tav tm="100000">
                                          <p:val>
                                            <p:strVal val="#ppt_x"/>
                                          </p:val>
                                        </p:tav>
                                      </p:tavLst>
                                    </p:anim>
                                    <p:anim calcmode="lin" valueType="num">
                                      <p:cBhvr additive="base">
                                        <p:cTn id="47" dur="2250" fill="hold"/>
                                        <p:tgtEl>
                                          <p:spTgt spid="4"/>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760"/>
                            </p:stCondLst>
                            <p:childTnLst>
                              <p:par>
                                <p:cTn id="49" presetID="42" presetClass="entr" presetSubtype="0" fill="hold" nodeType="afterEffect">
                                  <p:stCondLst>
                                    <p:cond delay="20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8760"/>
                            </p:stCondLst>
                            <p:childTnLst>
                              <p:par>
                                <p:cTn id="55" presetID="22" presetClass="entr" presetSubtype="4" fill="hold" nodeType="afterEffect">
                                  <p:stCondLst>
                                    <p:cond delay="200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2000"/>
                                        <p:tgtEl>
                                          <p:spTgt spid="7"/>
                                        </p:tgtEl>
                                      </p:cBhvr>
                                    </p:animEffect>
                                  </p:childTnLst>
                                </p:cTn>
                              </p:par>
                            </p:childTnLst>
                          </p:cTn>
                        </p:par>
                        <p:par>
                          <p:cTn id="58" fill="hold" nodeType="afterGroup">
                            <p:stCondLst>
                              <p:cond delay="42760"/>
                            </p:stCondLst>
                            <p:childTnLst>
                              <p:par>
                                <p:cTn id="59" presetID="10" presetClass="entr" presetSubtype="0" fill="hold" nodeType="afterEffect">
                                  <p:stCondLst>
                                    <p:cond delay="20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a:t>      </a:t>
            </a:r>
            <a:r>
              <a:rPr lang="en-US">
                <a:latin typeface="Cambria" panose="02040503050406030204" pitchFamily="18" charset="0"/>
              </a:rPr>
              <a:t>State </a:t>
            </a:r>
            <a:r>
              <a:rPr lang="en-US" dirty="0">
                <a:latin typeface="Cambria" panose="02040503050406030204" pitchFamily="18" charset="0"/>
              </a:rPr>
              <a:t>of the Industry Address</a:t>
            </a:r>
          </a:p>
        </p:txBody>
      </p:sp>
      <p:sp>
        <p:nvSpPr>
          <p:cNvPr id="3" name="Content Placeholder 2"/>
          <p:cNvSpPr>
            <a:spLocks noGrp="1"/>
          </p:cNvSpPr>
          <p:nvPr>
            <p:ph idx="1"/>
          </p:nvPr>
        </p:nvSpPr>
        <p:spPr>
          <a:xfrm>
            <a:off x="1196341" y="1311042"/>
            <a:ext cx="9426134" cy="5493618"/>
          </a:xfrm>
        </p:spPr>
        <p:txBody>
          <a:bodyPr>
            <a:normAutofit fontScale="70000" lnSpcReduction="20000"/>
          </a:bodyPr>
          <a:lstStyle/>
          <a:p>
            <a:pPr marL="0" indent="0">
              <a:buNone/>
            </a:pPr>
            <a:r>
              <a:rPr lang="en-US" sz="3400" dirty="0">
                <a:latin typeface="Cambria" panose="02040503050406030204" pitchFamily="18" charset="0"/>
              </a:rPr>
              <a:t>Our Industry is in an unprecedented period of change </a:t>
            </a:r>
          </a:p>
          <a:p>
            <a:pPr lvl="1"/>
            <a:r>
              <a:rPr lang="en-US" sz="2900" dirty="0">
                <a:solidFill>
                  <a:srgbClr val="FFFF00"/>
                </a:solidFill>
                <a:latin typeface="Cambria" panose="02040503050406030204" pitchFamily="18" charset="0"/>
              </a:rPr>
              <a:t>Reimbursement Models</a:t>
            </a:r>
          </a:p>
          <a:p>
            <a:pPr lvl="2"/>
            <a:r>
              <a:rPr lang="en-US" sz="2600" dirty="0">
                <a:latin typeface="Cambria" panose="02040503050406030204" pitchFamily="18" charset="0"/>
              </a:rPr>
              <a:t>Bundled Payment for Care Improvement (BPCI) Initiative</a:t>
            </a:r>
          </a:p>
          <a:p>
            <a:pPr lvl="2"/>
            <a:r>
              <a:rPr lang="en-US" sz="2600" dirty="0">
                <a:latin typeface="Cambria" panose="02040503050406030204" pitchFamily="18" charset="0"/>
              </a:rPr>
              <a:t>ACOs</a:t>
            </a:r>
          </a:p>
          <a:p>
            <a:pPr lvl="2"/>
            <a:r>
              <a:rPr lang="en-US" sz="2600" dirty="0">
                <a:latin typeface="Cambria" panose="02040503050406030204" pitchFamily="18" charset="0"/>
              </a:rPr>
              <a:t>Medicare &amp; Medicaid Managed Care</a:t>
            </a:r>
          </a:p>
          <a:p>
            <a:pPr lvl="1"/>
            <a:r>
              <a:rPr lang="en-US" sz="2900" dirty="0">
                <a:solidFill>
                  <a:srgbClr val="FFFF00"/>
                </a:solidFill>
                <a:latin typeface="Cambria" panose="02040503050406030204" pitchFamily="18" charset="0"/>
              </a:rPr>
              <a:t>Reimbursement Levels</a:t>
            </a:r>
          </a:p>
          <a:p>
            <a:pPr lvl="2"/>
            <a:r>
              <a:rPr lang="en-US" sz="2500" dirty="0">
                <a:latin typeface="Cambria" panose="02040503050406030204" pitchFamily="18" charset="0"/>
              </a:rPr>
              <a:t>Decreasing state and federal reimbursement</a:t>
            </a:r>
          </a:p>
          <a:p>
            <a:pPr lvl="2"/>
            <a:r>
              <a:rPr lang="en-US" sz="2500" dirty="0">
                <a:latin typeface="Cambria" panose="02040503050406030204" pitchFamily="18" charset="0"/>
              </a:rPr>
              <a:t>Decreasing levels of private pay  (Cost per year now exceeds $100,000)</a:t>
            </a:r>
          </a:p>
          <a:p>
            <a:pPr lvl="2"/>
            <a:r>
              <a:rPr lang="en-US" sz="2500" dirty="0">
                <a:latin typeface="Cambria" panose="02040503050406030204" pitchFamily="18" charset="0"/>
              </a:rPr>
              <a:t>Higher competition for Medicare and Medicare Managed Care Patients</a:t>
            </a:r>
          </a:p>
          <a:p>
            <a:pPr lvl="2"/>
            <a:r>
              <a:rPr lang="en-US" sz="2500" dirty="0">
                <a:latin typeface="Cambria" panose="02040503050406030204" pitchFamily="18" charset="0"/>
              </a:rPr>
              <a:t>Increasing percentages of Medicaid</a:t>
            </a:r>
          </a:p>
          <a:p>
            <a:pPr lvl="2"/>
            <a:r>
              <a:rPr lang="en-US" sz="2500" dirty="0">
                <a:latin typeface="Cambria" panose="02040503050406030204" pitchFamily="18" charset="0"/>
              </a:rPr>
              <a:t>The treat of Block Grants</a:t>
            </a:r>
          </a:p>
          <a:p>
            <a:pPr lvl="1"/>
            <a:r>
              <a:rPr lang="en-US" sz="2900" dirty="0">
                <a:solidFill>
                  <a:srgbClr val="FFFF00"/>
                </a:solidFill>
                <a:latin typeface="Cambria" panose="02040503050406030204" pitchFamily="18" charset="0"/>
              </a:rPr>
              <a:t>Changing  characteristics of the resident</a:t>
            </a:r>
            <a:r>
              <a:rPr lang="en-US" sz="2900" dirty="0">
                <a:latin typeface="Cambria" panose="02040503050406030204" pitchFamily="18" charset="0"/>
              </a:rPr>
              <a:t> </a:t>
            </a:r>
          </a:p>
          <a:p>
            <a:pPr lvl="2"/>
            <a:r>
              <a:rPr lang="en-US" sz="2500" dirty="0">
                <a:latin typeface="Cambria" panose="02040503050406030204" pitchFamily="18" charset="0"/>
              </a:rPr>
              <a:t>Being admitted older and with greater care needs</a:t>
            </a:r>
          </a:p>
          <a:p>
            <a:pPr lvl="2"/>
            <a:r>
              <a:rPr lang="en-US" sz="2500" dirty="0">
                <a:latin typeface="Cambria" panose="02040503050406030204" pitchFamily="18" charset="0"/>
              </a:rPr>
              <a:t>Staying for shorter LOS </a:t>
            </a:r>
          </a:p>
          <a:p>
            <a:pPr lvl="2"/>
            <a:r>
              <a:rPr lang="en-US" sz="2500" dirty="0">
                <a:latin typeface="Cambria" panose="02040503050406030204" pitchFamily="18" charset="0"/>
              </a:rPr>
              <a:t>Baby Boomers</a:t>
            </a:r>
          </a:p>
          <a:p>
            <a:pPr lvl="2"/>
            <a:endParaRPr lang="en-US" sz="2500" dirty="0">
              <a:latin typeface="Cambria" panose="02040503050406030204" pitchFamily="18" charset="0"/>
            </a:endParaRPr>
          </a:p>
          <a:p>
            <a:pPr lvl="1"/>
            <a:endParaRPr lang="en-US" dirty="0">
              <a:latin typeface="Cambria" panose="02040503050406030204" pitchFamily="18" charset="0"/>
            </a:endParaRPr>
          </a:p>
          <a:p>
            <a:pPr marL="914400" lvl="2" indent="0">
              <a:buNone/>
            </a:pPr>
            <a:endParaRPr lang="en-US" dirty="0">
              <a:latin typeface="Cambria" panose="02040503050406030204" pitchFamily="18" charset="0"/>
            </a:endParaRPr>
          </a:p>
          <a:p>
            <a:pPr lvl="1"/>
            <a:endParaRPr lang="en-US" dirty="0"/>
          </a:p>
          <a:p>
            <a:pPr lvl="1"/>
            <a:endParaRPr lang="en-US" dirty="0"/>
          </a:p>
        </p:txBody>
      </p:sp>
    </p:spTree>
    <p:extLst>
      <p:ext uri="{BB962C8B-B14F-4D97-AF65-F5344CB8AC3E}">
        <p14:creationId xmlns:p14="http://schemas.microsoft.com/office/powerpoint/2010/main" val="271515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89" y="63818"/>
            <a:ext cx="9558339" cy="3578860"/>
          </a:xfrm>
        </p:spPr>
      </p:pic>
      <p:sp>
        <p:nvSpPr>
          <p:cNvPr id="5" name="Rectangle 4"/>
          <p:cNvSpPr/>
          <p:nvPr/>
        </p:nvSpPr>
        <p:spPr>
          <a:xfrm>
            <a:off x="152400" y="4031578"/>
            <a:ext cx="12278810" cy="2185214"/>
          </a:xfrm>
          <a:prstGeom prst="rect">
            <a:avLst/>
          </a:prstGeom>
        </p:spPr>
        <p:txBody>
          <a:bodyPr wrap="square">
            <a:spAutoFit/>
          </a:bodyPr>
          <a:lstStyle/>
          <a:p>
            <a:r>
              <a:rPr lang="en-US" sz="2400" b="1" dirty="0">
                <a:latin typeface="Cambria" panose="02040503050406030204" pitchFamily="18" charset="0"/>
              </a:rPr>
              <a:t>The future of our Medicaid funding faces its greatest threat in years.</a:t>
            </a:r>
            <a:r>
              <a:rPr lang="en-US" sz="2400" dirty="0">
                <a:latin typeface="Cambria" panose="02040503050406030204" pitchFamily="18" charset="0"/>
              </a:rPr>
              <a:t> Congress is considering reforms that would further challenge our ability to provide quality care to our poorest residents. These proposals could dramatically reduce funding to the states and eliminate supplemental funding mechanisms.</a:t>
            </a:r>
          </a:p>
          <a:p>
            <a:r>
              <a:rPr lang="en-US" sz="2000" b="1" i="1" dirty="0">
                <a:latin typeface="Arial, Helvetica, sans-serif"/>
              </a:rPr>
              <a:t>                 </a:t>
            </a:r>
          </a:p>
          <a:p>
            <a:r>
              <a:rPr lang="en-US" sz="2000" b="1" i="1" dirty="0">
                <a:solidFill>
                  <a:srgbClr val="FFFF00"/>
                </a:solidFill>
                <a:latin typeface="Cambria" panose="02040503050406030204" pitchFamily="18" charset="0"/>
              </a:rPr>
              <a:t>        Nationwide Alert: Tell congress to Protect Medicaid: AHCA/NCAL  2-16-17</a:t>
            </a:r>
          </a:p>
        </p:txBody>
      </p:sp>
    </p:spTree>
    <p:extLst>
      <p:ext uri="{BB962C8B-B14F-4D97-AF65-F5344CB8AC3E}">
        <p14:creationId xmlns:p14="http://schemas.microsoft.com/office/powerpoint/2010/main" val="37936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Cambria" panose="02040503050406030204" pitchFamily="18" charset="0"/>
              </a:rPr>
              <a:t>Stare of the Industry Address </a:t>
            </a:r>
          </a:p>
        </p:txBody>
      </p:sp>
      <p:sp>
        <p:nvSpPr>
          <p:cNvPr id="3" name="Content Placeholder 2"/>
          <p:cNvSpPr>
            <a:spLocks noGrp="1"/>
          </p:cNvSpPr>
          <p:nvPr>
            <p:ph idx="1"/>
          </p:nvPr>
        </p:nvSpPr>
        <p:spPr>
          <a:xfrm>
            <a:off x="966152" y="1329017"/>
            <a:ext cx="8946541" cy="5343631"/>
          </a:xfrm>
        </p:spPr>
        <p:txBody>
          <a:bodyPr>
            <a:normAutofit/>
          </a:bodyPr>
          <a:lstStyle/>
          <a:p>
            <a:pPr marL="0" indent="0">
              <a:buNone/>
            </a:pPr>
            <a:r>
              <a:rPr lang="en-US" sz="2400" dirty="0">
                <a:latin typeface="Cambria" panose="02040503050406030204" pitchFamily="18" charset="0"/>
              </a:rPr>
              <a:t>Additional Change Factors</a:t>
            </a:r>
          </a:p>
          <a:p>
            <a:pPr lvl="1"/>
            <a:r>
              <a:rPr lang="en-US" sz="2000" dirty="0">
                <a:solidFill>
                  <a:srgbClr val="FFFF00"/>
                </a:solidFill>
                <a:latin typeface="Cambria" panose="02040503050406030204" pitchFamily="18" charset="0"/>
              </a:rPr>
              <a:t>Competition</a:t>
            </a:r>
          </a:p>
          <a:p>
            <a:pPr lvl="2"/>
            <a:r>
              <a:rPr lang="en-US" sz="1800" u="sng" dirty="0">
                <a:latin typeface="Cambria" panose="02040503050406030204" pitchFamily="18" charset="0"/>
              </a:rPr>
              <a:t>People </a:t>
            </a:r>
            <a:r>
              <a:rPr lang="en-US" sz="1800" dirty="0">
                <a:latin typeface="Cambria" panose="02040503050406030204" pitchFamily="18" charset="0"/>
              </a:rPr>
              <a:t>staying home longer before entering a nursing facility</a:t>
            </a:r>
          </a:p>
          <a:p>
            <a:pPr lvl="2"/>
            <a:r>
              <a:rPr lang="en-US" sz="1800" dirty="0">
                <a:latin typeface="Cambria" panose="02040503050406030204" pitchFamily="18" charset="0"/>
              </a:rPr>
              <a:t>Bundled Payment Program encourages “bypassing” SNFs</a:t>
            </a:r>
          </a:p>
          <a:p>
            <a:pPr lvl="2"/>
            <a:r>
              <a:rPr lang="en-US" sz="1800" dirty="0">
                <a:latin typeface="Cambria" panose="02040503050406030204" pitchFamily="18" charset="0"/>
              </a:rPr>
              <a:t>Home and Community Based Programs</a:t>
            </a:r>
          </a:p>
          <a:p>
            <a:pPr lvl="2"/>
            <a:r>
              <a:rPr lang="en-US" sz="1800" dirty="0">
                <a:latin typeface="Cambria" panose="02040503050406030204" pitchFamily="18" charset="0"/>
              </a:rPr>
              <a:t>Assisted Living Facilities </a:t>
            </a:r>
          </a:p>
          <a:p>
            <a:pPr lvl="3"/>
            <a:r>
              <a:rPr lang="en-US" sz="1700" dirty="0">
                <a:latin typeface="Cambria" panose="02040503050406030204" pitchFamily="18" charset="0"/>
              </a:rPr>
              <a:t>Taking residents that historically went to SNFs</a:t>
            </a:r>
          </a:p>
          <a:p>
            <a:pPr lvl="3"/>
            <a:r>
              <a:rPr lang="en-US" sz="1700" dirty="0">
                <a:latin typeface="Cambria" panose="02040503050406030204" pitchFamily="18" charset="0"/>
              </a:rPr>
              <a:t>Keeping residents longer then potentially they should</a:t>
            </a:r>
          </a:p>
          <a:p>
            <a:pPr lvl="1"/>
            <a:r>
              <a:rPr lang="en-US" sz="2000" dirty="0">
                <a:solidFill>
                  <a:srgbClr val="FFFF00"/>
                </a:solidFill>
                <a:latin typeface="Cambria" panose="02040503050406030204" pitchFamily="18" charset="0"/>
              </a:rPr>
              <a:t>Staffing</a:t>
            </a:r>
          </a:p>
          <a:p>
            <a:pPr lvl="2"/>
            <a:r>
              <a:rPr lang="en-US" sz="1800" dirty="0">
                <a:latin typeface="Cambria" panose="02040503050406030204" pitchFamily="18" charset="0"/>
              </a:rPr>
              <a:t>Recruiting and keeping quality staff</a:t>
            </a:r>
          </a:p>
          <a:p>
            <a:pPr lvl="2"/>
            <a:r>
              <a:rPr lang="en-US" sz="1800" dirty="0">
                <a:latin typeface="Cambria" panose="02040503050406030204" pitchFamily="18" charset="0"/>
              </a:rPr>
              <a:t>CNA language barriers </a:t>
            </a:r>
          </a:p>
          <a:p>
            <a:pPr lvl="2"/>
            <a:r>
              <a:rPr lang="en-US" sz="1800" dirty="0">
                <a:latin typeface="Cambria" panose="02040503050406030204" pitchFamily="18" charset="0"/>
              </a:rPr>
              <a:t>High turnover rates</a:t>
            </a:r>
          </a:p>
          <a:p>
            <a:pPr lvl="2"/>
            <a:r>
              <a:rPr lang="en-US" sz="1800" dirty="0">
                <a:latin typeface="Cambria" panose="02040503050406030204" pitchFamily="18" charset="0"/>
              </a:rPr>
              <a:t>Retention of  NHAs and DONs</a:t>
            </a:r>
          </a:p>
          <a:p>
            <a:pPr marL="457200" lvl="1" indent="0">
              <a:buNone/>
            </a:pPr>
            <a:endParaRPr lang="en-US" dirty="0">
              <a:solidFill>
                <a:srgbClr val="FFFF00"/>
              </a:solidFill>
            </a:endParaRPr>
          </a:p>
          <a:p>
            <a:pPr lvl="2"/>
            <a:endParaRPr lang="en-US" dirty="0">
              <a:solidFill>
                <a:srgbClr val="FFFF00"/>
              </a:solidFill>
            </a:endParaRPr>
          </a:p>
        </p:txBody>
      </p:sp>
    </p:spTree>
    <p:extLst>
      <p:ext uri="{BB962C8B-B14F-4D97-AF65-F5344CB8AC3E}">
        <p14:creationId xmlns:p14="http://schemas.microsoft.com/office/powerpoint/2010/main" val="35975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Cambria" panose="02040503050406030204" pitchFamily="18" charset="0"/>
              </a:rPr>
              <a:t>Stare of the Industry Address</a:t>
            </a:r>
          </a:p>
        </p:txBody>
      </p:sp>
      <p:sp>
        <p:nvSpPr>
          <p:cNvPr id="3" name="Content Placeholder 2"/>
          <p:cNvSpPr>
            <a:spLocks noGrp="1"/>
          </p:cNvSpPr>
          <p:nvPr>
            <p:ph idx="1"/>
          </p:nvPr>
        </p:nvSpPr>
        <p:spPr>
          <a:xfrm>
            <a:off x="534822" y="1182428"/>
            <a:ext cx="8946541" cy="5132742"/>
          </a:xfrm>
        </p:spPr>
        <p:txBody>
          <a:bodyPr>
            <a:normAutofit/>
          </a:bodyPr>
          <a:lstStyle/>
          <a:p>
            <a:pPr marL="0" indent="0">
              <a:buNone/>
            </a:pPr>
            <a:r>
              <a:rPr lang="en-US" sz="2400" dirty="0">
                <a:latin typeface="Cambria" panose="02040503050406030204" pitchFamily="18" charset="0"/>
              </a:rPr>
              <a:t>Additional Change Factors</a:t>
            </a:r>
          </a:p>
          <a:p>
            <a:pPr lvl="1"/>
            <a:r>
              <a:rPr lang="en-US" sz="2000" dirty="0">
                <a:solidFill>
                  <a:srgbClr val="FFFF00"/>
                </a:solidFill>
                <a:latin typeface="Cambria" panose="02040503050406030204" pitchFamily="18" charset="0"/>
              </a:rPr>
              <a:t>High volume of sales to Health Care </a:t>
            </a:r>
            <a:r>
              <a:rPr lang="en-US" sz="2000" dirty="0" err="1">
                <a:solidFill>
                  <a:srgbClr val="FFFF00"/>
                </a:solidFill>
                <a:latin typeface="Cambria" panose="02040503050406030204" pitchFamily="18" charset="0"/>
              </a:rPr>
              <a:t>Reits</a:t>
            </a:r>
            <a:r>
              <a:rPr lang="en-US" sz="2000" dirty="0">
                <a:solidFill>
                  <a:srgbClr val="FFFF00"/>
                </a:solidFill>
                <a:latin typeface="Cambria" panose="02040503050406030204" pitchFamily="18" charset="0"/>
              </a:rPr>
              <a:t> </a:t>
            </a:r>
          </a:p>
          <a:p>
            <a:pPr lvl="2"/>
            <a:r>
              <a:rPr lang="en-US" sz="1800" dirty="0">
                <a:latin typeface="Cambria" panose="02040503050406030204" pitchFamily="18" charset="0"/>
              </a:rPr>
              <a:t>SNFs sold at high values </a:t>
            </a:r>
          </a:p>
          <a:p>
            <a:pPr lvl="2"/>
            <a:r>
              <a:rPr lang="en-US" sz="1800" dirty="0">
                <a:latin typeface="Cambria" panose="02040503050406030204" pitchFamily="18" charset="0"/>
              </a:rPr>
              <a:t>Operators took on high lease levels</a:t>
            </a:r>
          </a:p>
          <a:p>
            <a:pPr lvl="2"/>
            <a:r>
              <a:rPr lang="en-US" sz="1800" dirty="0">
                <a:latin typeface="Cambria" panose="02040503050406030204" pitchFamily="18" charset="0"/>
              </a:rPr>
              <a:t>Decreasing census and reimbursement makes these leases challenging </a:t>
            </a:r>
            <a:endParaRPr lang="en-US" sz="1800" dirty="0">
              <a:solidFill>
                <a:srgbClr val="FFFF00"/>
              </a:solidFill>
              <a:latin typeface="Cambria" panose="02040503050406030204" pitchFamily="18" charset="0"/>
            </a:endParaRPr>
          </a:p>
          <a:p>
            <a:pPr lvl="1"/>
            <a:r>
              <a:rPr lang="en-US" sz="2000" dirty="0">
                <a:solidFill>
                  <a:srgbClr val="FFFF00"/>
                </a:solidFill>
                <a:latin typeface="Cambria" panose="02040503050406030204" pitchFamily="18" charset="0"/>
              </a:rPr>
              <a:t>Regulatory Oversight</a:t>
            </a:r>
          </a:p>
          <a:p>
            <a:pPr lvl="2"/>
            <a:r>
              <a:rPr lang="en-US" sz="1800" dirty="0">
                <a:latin typeface="Cambria" panose="02040503050406030204" pitchFamily="18" charset="0"/>
              </a:rPr>
              <a:t>Overly burdensome</a:t>
            </a:r>
          </a:p>
          <a:p>
            <a:pPr lvl="2"/>
            <a:r>
              <a:rPr lang="en-US" sz="1800" dirty="0">
                <a:latin typeface="Cambria" panose="02040503050406030204" pitchFamily="18" charset="0"/>
              </a:rPr>
              <a:t>Multiple inspections (state, federal, local)</a:t>
            </a:r>
          </a:p>
          <a:p>
            <a:pPr lvl="2"/>
            <a:r>
              <a:rPr lang="en-US" sz="1800" dirty="0">
                <a:latin typeface="Cambria" panose="02040503050406030204" pitchFamily="18" charset="0"/>
              </a:rPr>
              <a:t>Punitive in nature but should be constructive</a:t>
            </a:r>
            <a:endParaRPr lang="en-US" sz="1800" dirty="0">
              <a:solidFill>
                <a:srgbClr val="FFFF00"/>
              </a:solidFill>
              <a:latin typeface="Cambria" panose="02040503050406030204" pitchFamily="18" charset="0"/>
            </a:endParaRPr>
          </a:p>
          <a:p>
            <a:pPr lvl="1"/>
            <a:r>
              <a:rPr lang="en-US" sz="2000" dirty="0">
                <a:solidFill>
                  <a:srgbClr val="FFFF00"/>
                </a:solidFill>
                <a:latin typeface="Cambria" panose="02040503050406030204" pitchFamily="18" charset="0"/>
              </a:rPr>
              <a:t>CMS Five Star Rating System </a:t>
            </a:r>
          </a:p>
          <a:p>
            <a:pPr lvl="2"/>
            <a:r>
              <a:rPr lang="en-US" sz="1800" dirty="0">
                <a:latin typeface="Cambria" panose="02040503050406030204" pitchFamily="18" charset="0"/>
              </a:rPr>
              <a:t>Many provider concerns with process</a:t>
            </a:r>
          </a:p>
          <a:p>
            <a:pPr lvl="2"/>
            <a:r>
              <a:rPr lang="en-US" sz="1800" dirty="0">
                <a:latin typeface="Cambria" panose="02040503050406030204" pitchFamily="18" charset="0"/>
              </a:rPr>
              <a:t>In Philadelphia market 178 SNFs</a:t>
            </a:r>
          </a:p>
        </p:txBody>
      </p:sp>
      <p:sp>
        <p:nvSpPr>
          <p:cNvPr id="4" name="TextBox 3"/>
          <p:cNvSpPr txBox="1"/>
          <p:nvPr/>
        </p:nvSpPr>
        <p:spPr>
          <a:xfrm>
            <a:off x="6582362" y="3649980"/>
            <a:ext cx="2658611" cy="2954655"/>
          </a:xfrm>
          <a:prstGeom prst="rect">
            <a:avLst/>
          </a:prstGeom>
          <a:noFill/>
        </p:spPr>
        <p:txBody>
          <a:bodyPr wrap="square" rtlCol="0">
            <a:spAutoFit/>
          </a:bodyPr>
          <a:lstStyle/>
          <a:p>
            <a:r>
              <a:rPr lang="en-US" sz="2000" b="1" dirty="0">
                <a:latin typeface="Cambria" panose="02040503050406030204" pitchFamily="18" charset="0"/>
              </a:rPr>
              <a:t>Philadelphia Market</a:t>
            </a:r>
          </a:p>
          <a:p>
            <a:r>
              <a:rPr lang="en-US" dirty="0">
                <a:latin typeface="Cambria" panose="02040503050406030204" pitchFamily="18" charset="0"/>
              </a:rPr>
              <a:t>    CMS 5 Star Ratings</a:t>
            </a:r>
          </a:p>
          <a:p>
            <a:r>
              <a:rPr lang="en-US" sz="2000" dirty="0">
                <a:latin typeface="Cambria" panose="02040503050406030204" pitchFamily="18" charset="0"/>
              </a:rPr>
              <a:t>         </a:t>
            </a:r>
            <a:r>
              <a:rPr lang="en-US" sz="1600" dirty="0">
                <a:latin typeface="Cambria" panose="02040503050406030204" pitchFamily="18" charset="0"/>
              </a:rPr>
              <a:t>178 Facilities </a:t>
            </a:r>
          </a:p>
          <a:p>
            <a:r>
              <a:rPr lang="en-US" sz="1600" dirty="0">
                <a:latin typeface="Cambria" panose="02040503050406030204" pitchFamily="18" charset="0"/>
              </a:rPr>
              <a:t>46            5 Stars          25.8%</a:t>
            </a:r>
          </a:p>
          <a:p>
            <a:pPr marL="342900" indent="-342900">
              <a:buAutoNum type="arabicPlain" startAt="42"/>
            </a:pPr>
            <a:r>
              <a:rPr lang="en-US" sz="1600" dirty="0">
                <a:latin typeface="Cambria" panose="02040503050406030204" pitchFamily="18" charset="0"/>
              </a:rPr>
              <a:t>         4 Stars          23.5%</a:t>
            </a:r>
          </a:p>
          <a:p>
            <a:pPr marL="342900" indent="-342900">
              <a:buAutoNum type="arabicPlain" startAt="35"/>
            </a:pPr>
            <a:r>
              <a:rPr lang="en-US" sz="1600" dirty="0">
                <a:latin typeface="Cambria" panose="02040503050406030204" pitchFamily="18" charset="0"/>
              </a:rPr>
              <a:t>         3 Stars          19.6%</a:t>
            </a:r>
          </a:p>
          <a:p>
            <a:pPr marL="342900" indent="-342900">
              <a:buAutoNum type="arabicPlain" startAt="31"/>
            </a:pPr>
            <a:r>
              <a:rPr lang="en-US" sz="1600" dirty="0">
                <a:solidFill>
                  <a:srgbClr val="FF0000"/>
                </a:solidFill>
                <a:latin typeface="Cambria" panose="02040503050406030204" pitchFamily="18" charset="0"/>
              </a:rPr>
              <a:t>         2 Stars          17.4%</a:t>
            </a:r>
          </a:p>
          <a:p>
            <a:r>
              <a:rPr lang="en-US" sz="1600" dirty="0">
                <a:solidFill>
                  <a:srgbClr val="FF0000"/>
                </a:solidFill>
                <a:latin typeface="Cambria" panose="02040503050406030204" pitchFamily="18" charset="0"/>
              </a:rPr>
              <a:t>23            1 Star            12.9%</a:t>
            </a:r>
          </a:p>
          <a:p>
            <a:endParaRPr lang="en-US" sz="1600" dirty="0">
              <a:latin typeface="Cambria" panose="02040503050406030204" pitchFamily="18" charset="0"/>
            </a:endParaRPr>
          </a:p>
          <a:p>
            <a:endParaRPr lang="en-US" sz="1600" dirty="0">
              <a:latin typeface="Cambria" panose="02040503050406030204" pitchFamily="18" charset="0"/>
            </a:endParaRPr>
          </a:p>
          <a:p>
            <a:endParaRPr lang="en-US" sz="1600" dirty="0">
              <a:latin typeface="Cambria" panose="02040503050406030204" pitchFamily="18" charset="0"/>
            </a:endParaRPr>
          </a:p>
        </p:txBody>
      </p:sp>
      <p:cxnSp>
        <p:nvCxnSpPr>
          <p:cNvPr id="6" name="Straight Connector 5"/>
          <p:cNvCxnSpPr>
            <a:cxnSpLocks/>
          </p:cNvCxnSpPr>
          <p:nvPr/>
        </p:nvCxnSpPr>
        <p:spPr>
          <a:xfrm>
            <a:off x="6576060" y="3649980"/>
            <a:ext cx="2784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6576060" y="3649980"/>
            <a:ext cx="4071" cy="2355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9654745" y="3649980"/>
            <a:ext cx="0" cy="2355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66745" y="6005384"/>
            <a:ext cx="2776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334657" y="3649980"/>
            <a:ext cx="8238" cy="23554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5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Cambria" panose="02040503050406030204" pitchFamily="18" charset="0"/>
              </a:rPr>
              <a:t>Stare of the Industry Address</a:t>
            </a:r>
          </a:p>
        </p:txBody>
      </p:sp>
      <p:sp>
        <p:nvSpPr>
          <p:cNvPr id="3" name="Content Placeholder 2"/>
          <p:cNvSpPr>
            <a:spLocks noGrp="1"/>
          </p:cNvSpPr>
          <p:nvPr>
            <p:ph idx="1"/>
          </p:nvPr>
        </p:nvSpPr>
        <p:spPr>
          <a:xfrm>
            <a:off x="402212" y="1239796"/>
            <a:ext cx="9259021" cy="4856204"/>
          </a:xfrm>
        </p:spPr>
        <p:txBody>
          <a:bodyPr>
            <a:normAutofit/>
          </a:bodyPr>
          <a:lstStyle/>
          <a:p>
            <a:pPr marL="0" indent="0">
              <a:buNone/>
            </a:pPr>
            <a:r>
              <a:rPr lang="en-US" sz="2400" dirty="0">
                <a:latin typeface="Cambria" panose="02040503050406030204" pitchFamily="18" charset="0"/>
              </a:rPr>
              <a:t>What does the future like for America’s Nursing Facilities?</a:t>
            </a:r>
          </a:p>
          <a:p>
            <a:pPr lvl="1"/>
            <a:r>
              <a:rPr lang="en-US" sz="2000" dirty="0">
                <a:latin typeface="Cambria" panose="02040503050406030204" pitchFamily="18" charset="0"/>
              </a:rPr>
              <a:t>One Realistic Scenario: </a:t>
            </a:r>
          </a:p>
          <a:p>
            <a:pPr lvl="2"/>
            <a:r>
              <a:rPr lang="en-US" sz="2000" dirty="0">
                <a:solidFill>
                  <a:srgbClr val="FFFF00"/>
                </a:solidFill>
                <a:latin typeface="Cambria" panose="02040503050406030204" pitchFamily="18" charset="0"/>
              </a:rPr>
              <a:t>The “Ying and Yang” of Bundle Payments</a:t>
            </a:r>
          </a:p>
          <a:p>
            <a:pPr lvl="3"/>
            <a:r>
              <a:rPr lang="en-US" sz="1800" dirty="0">
                <a:latin typeface="Cambria" panose="02040503050406030204" pitchFamily="18" charset="0"/>
              </a:rPr>
              <a:t>The Ying:</a:t>
            </a:r>
          </a:p>
          <a:p>
            <a:pPr lvl="4"/>
            <a:r>
              <a:rPr lang="en-US" sz="1800" dirty="0">
                <a:latin typeface="Cambria" panose="02040503050406030204" pitchFamily="18" charset="0"/>
              </a:rPr>
              <a:t>Care coordination over 90 days</a:t>
            </a:r>
          </a:p>
          <a:p>
            <a:pPr lvl="4"/>
            <a:r>
              <a:rPr lang="en-US" sz="1800" dirty="0">
                <a:latin typeface="Cambria" panose="02040503050406030204" pitchFamily="18" charset="0"/>
              </a:rPr>
              <a:t>Creation of “Preferred Provider SNF Networks”</a:t>
            </a:r>
          </a:p>
          <a:p>
            <a:pPr lvl="4"/>
            <a:r>
              <a:rPr lang="en-US" sz="1800" dirty="0">
                <a:latin typeface="Cambria" panose="02040503050406030204" pitchFamily="18" charset="0"/>
              </a:rPr>
              <a:t>Shared savings</a:t>
            </a:r>
          </a:p>
          <a:p>
            <a:pPr lvl="3"/>
            <a:r>
              <a:rPr lang="en-US" sz="1800" dirty="0">
                <a:latin typeface="Cambria" panose="02040503050406030204" pitchFamily="18" charset="0"/>
              </a:rPr>
              <a:t>The Yang</a:t>
            </a:r>
          </a:p>
          <a:p>
            <a:pPr lvl="4"/>
            <a:r>
              <a:rPr lang="en-US" sz="1800" dirty="0">
                <a:latin typeface="Cambria" panose="02040503050406030204" pitchFamily="18" charset="0"/>
              </a:rPr>
              <a:t>“Non-Preferred” likely to become high occupancy Medicaid </a:t>
            </a:r>
          </a:p>
          <a:p>
            <a:pPr lvl="4"/>
            <a:r>
              <a:rPr lang="en-US" sz="1800" dirty="0">
                <a:latin typeface="Cambria" panose="02040503050406030204" pitchFamily="18" charset="0"/>
              </a:rPr>
              <a:t>35 State’s Medicaid rate is on average $23/day  below cost</a:t>
            </a:r>
          </a:p>
          <a:p>
            <a:pPr marL="1828800" lvl="4" indent="0">
              <a:buNone/>
            </a:pPr>
            <a:r>
              <a:rPr lang="en-US" sz="2400" b="1" i="1" dirty="0">
                <a:solidFill>
                  <a:srgbClr val="FFFF00"/>
                </a:solidFill>
                <a:latin typeface="Cambria" panose="02040503050406030204" pitchFamily="18" charset="0"/>
              </a:rPr>
              <a:t>THE DOWNWARD SPIAL COULD BEGIN</a:t>
            </a:r>
          </a:p>
          <a:p>
            <a:pPr marL="1828800" lvl="4" indent="0">
              <a:buNone/>
            </a:pPr>
            <a:endParaRPr lang="en-US" sz="1800" b="1" i="1" dirty="0">
              <a:solidFill>
                <a:srgbClr val="FFFF00"/>
              </a:solidFill>
              <a:latin typeface="Cambria" panose="02040503050406030204" pitchFamily="18" charset="0"/>
            </a:endParaRPr>
          </a:p>
          <a:p>
            <a:pPr lvl="3"/>
            <a:endParaRPr lang="en-US" sz="18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160" y="1853248"/>
            <a:ext cx="1356360" cy="1326874"/>
          </a:xfrm>
          <a:prstGeom prst="rect">
            <a:avLst/>
          </a:prstGeom>
        </p:spPr>
      </p:pic>
    </p:spTree>
    <p:extLst>
      <p:ext uri="{BB962C8B-B14F-4D97-AF65-F5344CB8AC3E}">
        <p14:creationId xmlns:p14="http://schemas.microsoft.com/office/powerpoint/2010/main" val="777304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2978</TotalTime>
  <Words>855</Words>
  <Application>Microsoft Office PowerPoint</Application>
  <PresentationFormat>Widescreen</PresentationFormat>
  <Paragraphs>123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Helvetica, sans-serif</vt:lpstr>
      <vt:lpstr>Calibri</vt:lpstr>
      <vt:lpstr>Cambria</vt:lpstr>
      <vt:lpstr>Century Gothic</vt:lpstr>
      <vt:lpstr>Wingdings 3</vt:lpstr>
      <vt:lpstr>Ion</vt:lpstr>
      <vt:lpstr>PowerPoint Presentation</vt:lpstr>
      <vt:lpstr>                                                                                                           National Summit on: The Future of America’s Nursing Home Industry </vt:lpstr>
      <vt:lpstr>                     Meet Gertie</vt:lpstr>
      <vt:lpstr>PowerPoint Presentation</vt:lpstr>
      <vt:lpstr>      State of the Industry Address</vt:lpstr>
      <vt:lpstr>PowerPoint Presentation</vt:lpstr>
      <vt:lpstr>    Stare of the Industry Address </vt:lpstr>
      <vt:lpstr>  Stare of the Industry Address</vt:lpstr>
      <vt:lpstr>  Stare of the Industry Address</vt:lpstr>
      <vt:lpstr>  Stare of the Industry Address</vt:lpstr>
      <vt:lpstr>     State of the Industry Address</vt:lpstr>
      <vt:lpstr>     What is an Industry to do?</vt:lpstr>
      <vt:lpstr>Conclusions &amp; Recommendations</vt:lpstr>
      <vt:lpstr>    At the end of the day….            It for the Gerties of the world!</vt:lpstr>
    </vt:vector>
  </TitlesOfParts>
  <Company>Health Dimensions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Happening across America in                      Senior Care Services</dc:title>
  <dc:creator>John Whitman</dc:creator>
  <cp:lastModifiedBy>John Whitman</cp:lastModifiedBy>
  <cp:revision>71</cp:revision>
  <dcterms:created xsi:type="dcterms:W3CDTF">2016-02-23T14:10:59Z</dcterms:created>
  <dcterms:modified xsi:type="dcterms:W3CDTF">2018-10-02T13:44:20Z</dcterms:modified>
</cp:coreProperties>
</file>